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Source Code Pro" panose="020B0604020202020204" charset="0"/>
      <p:regular r:id="rId10"/>
      <p:bold r:id="rId11"/>
      <p:italic r:id="rId12"/>
      <p:boldItalic r:id="rId13"/>
    </p:embeddedFont>
    <p:embeddedFont>
      <p:font typeface="Alegreya" panose="020B0604020202020204" charset="0"/>
      <p:regular r:id="rId14"/>
      <p:bold r:id="rId15"/>
      <p:italic r:id="rId16"/>
      <p:boldItalic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5A0528-C1DF-4C08-B267-68AD2CBE99B5}">
  <a:tblStyle styleId="{EA5A0528-C1DF-4C08-B267-68AD2CBE99B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38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fbca57e5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fbca57e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9fbca57e5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9fbca57e5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9fbca57e5d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9fbca57e5d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a9d029f43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a9d029f43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9d029f43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9d029f43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9fbca57e5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9fbca57e5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9d029f430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9d029f430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8.gi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4">
            <a:alphaModFix amt="22000"/>
          </a:blip>
          <a:srcRect l="27056" t="4826" r="26010" b="8824"/>
          <a:stretch/>
        </p:blipFill>
        <p:spPr>
          <a:xfrm>
            <a:off x="32825" y="0"/>
            <a:ext cx="9078350" cy="5143500"/>
          </a:xfrm>
          <a:prstGeom prst="rect">
            <a:avLst/>
          </a:prstGeom>
          <a:noFill/>
          <a:ln w="76200" cap="flat" cmpd="sng">
            <a:solidFill>
              <a:srgbClr val="000000"/>
            </a:solidFill>
            <a:prstDash val="solid"/>
            <a:round/>
            <a:headEnd type="none" w="sm" len="sm"/>
            <a:tailEnd type="none" w="sm" len="sm"/>
          </a:ln>
        </p:spPr>
      </p:pic>
      <p:graphicFrame>
        <p:nvGraphicFramePr>
          <p:cNvPr id="55" name="Google Shape;55;p13"/>
          <p:cNvGraphicFramePr/>
          <p:nvPr/>
        </p:nvGraphicFramePr>
        <p:xfrm>
          <a:off x="150375" y="82025"/>
          <a:ext cx="8799950" cy="4138112"/>
        </p:xfrm>
        <a:graphic>
          <a:graphicData uri="http://schemas.openxmlformats.org/drawingml/2006/table">
            <a:tbl>
              <a:tblPr>
                <a:noFill/>
                <a:tableStyleId>{EA5A0528-C1DF-4C08-B267-68AD2CBE99B5}</a:tableStyleId>
              </a:tblPr>
              <a:tblGrid>
                <a:gridCol w="8799950">
                  <a:extLst>
                    <a:ext uri="{9D8B030D-6E8A-4147-A177-3AD203B41FA5}">
                      <a16:colId xmlns:a16="http://schemas.microsoft.com/office/drawing/2014/main" val="20000"/>
                    </a:ext>
                  </a:extLst>
                </a:gridCol>
              </a:tblGrid>
              <a:tr h="626850">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Upload your final draft in the space below.</a:t>
                      </a:r>
                      <a:endParaRPr sz="1500" b="1">
                        <a:solidFill>
                          <a:srgbClr val="333333"/>
                        </a:solidFill>
                        <a:latin typeface="Source Code Pro"/>
                        <a:ea typeface="Source Code Pro"/>
                        <a:cs typeface="Source Code Pro"/>
                        <a:sym typeface="Source Code Pro"/>
                      </a:endParaRPr>
                    </a:p>
                    <a:p>
                      <a:pPr marL="0" lvl="0" indent="0" algn="l" rtl="0">
                        <a:lnSpc>
                          <a:spcPct val="110000"/>
                        </a:lnSpc>
                        <a:spcBef>
                          <a:spcPts val="0"/>
                        </a:spcBef>
                        <a:spcAft>
                          <a:spcPts val="0"/>
                        </a:spcAft>
                        <a:buNone/>
                      </a:pPr>
                      <a:r>
                        <a:rPr lang="en" sz="1500">
                          <a:solidFill>
                            <a:srgbClr val="333333"/>
                          </a:solidFill>
                          <a:latin typeface="Source Code Pro"/>
                          <a:ea typeface="Source Code Pro"/>
                          <a:cs typeface="Source Code Pro"/>
                          <a:sym typeface="Source Code Pro"/>
                        </a:rPr>
                        <a:t>If using a photo, make sure it is straight on with good lighting</a:t>
                      </a:r>
                      <a:endParaRPr sz="15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3465550">
                <a:tc>
                  <a:txBody>
                    <a:bodyPr/>
                    <a:lstStyle/>
                    <a:p>
                      <a:pPr marL="0" lvl="0" indent="0" algn="l" rtl="0">
                        <a:spcBef>
                          <a:spcPts val="0"/>
                        </a:spcBef>
                        <a:spcAft>
                          <a:spcPts val="0"/>
                        </a:spcAft>
                        <a:buNone/>
                      </a:pPr>
                      <a:endParaRPr sz="12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graphicFrame>
        <p:nvGraphicFramePr>
          <p:cNvPr id="56" name="Google Shape;56;p13"/>
          <p:cNvGraphicFramePr/>
          <p:nvPr/>
        </p:nvGraphicFramePr>
        <p:xfrm>
          <a:off x="139200" y="4372525"/>
          <a:ext cx="4667275" cy="672562"/>
        </p:xfrm>
        <a:graphic>
          <a:graphicData uri="http://schemas.openxmlformats.org/drawingml/2006/table">
            <a:tbl>
              <a:tblPr>
                <a:noFill/>
                <a:tableStyleId>{EA5A0528-C1DF-4C08-B267-68AD2CBE99B5}</a:tableStyleId>
              </a:tblPr>
              <a:tblGrid>
                <a:gridCol w="879825">
                  <a:extLst>
                    <a:ext uri="{9D8B030D-6E8A-4147-A177-3AD203B41FA5}">
                      <a16:colId xmlns:a16="http://schemas.microsoft.com/office/drawing/2014/main" val="20000"/>
                    </a:ext>
                  </a:extLst>
                </a:gridCol>
                <a:gridCol w="3787450">
                  <a:extLst>
                    <a:ext uri="{9D8B030D-6E8A-4147-A177-3AD203B41FA5}">
                      <a16:colId xmlns:a16="http://schemas.microsoft.com/office/drawing/2014/main" val="20001"/>
                    </a:ext>
                  </a:extLst>
                </a:gridCol>
              </a:tblGrid>
              <a:tr h="468000">
                <a:tc>
                  <a:txBody>
                    <a:bodyPr/>
                    <a:lstStyle/>
                    <a:p>
                      <a:pPr marL="0" lvl="0" indent="0" algn="ctr"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Title </a:t>
                      </a:r>
                      <a:endParaRPr sz="1500" b="1">
                        <a:solidFill>
                          <a:srgbClr val="333333"/>
                        </a:solidFill>
                        <a:latin typeface="Source Code Pro"/>
                        <a:ea typeface="Source Code Pro"/>
                        <a:cs typeface="Source Code Pro"/>
                        <a:sym typeface="Source Code Pro"/>
                      </a:endParaRPr>
                    </a:p>
                  </a:txBody>
                  <a:tcPr marL="91425" marR="91425" marT="91425" marB="914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Limitations</a:t>
                      </a:r>
                      <a:endParaRPr sz="1500" b="1">
                        <a:solidFill>
                          <a:srgbClr val="333333"/>
                        </a:solidFill>
                        <a:latin typeface="Source Code Pro"/>
                        <a:ea typeface="Source Code Pro"/>
                        <a:cs typeface="Source Code Pro"/>
                        <a:sym typeface="Source Code Pro"/>
                      </a:endParaRPr>
                    </a:p>
                    <a:p>
                      <a:pPr marL="0" lvl="0" indent="0" algn="l" rtl="0">
                        <a:lnSpc>
                          <a:spcPct val="110000"/>
                        </a:lnSpc>
                        <a:spcBef>
                          <a:spcPts val="0"/>
                        </a:spcBef>
                        <a:spcAft>
                          <a:spcPts val="0"/>
                        </a:spcAft>
                        <a:buNone/>
                      </a:pPr>
                      <a:endParaRPr sz="1500" b="1">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graphicFrame>
        <p:nvGraphicFramePr>
          <p:cNvPr id="57" name="Google Shape;57;p13"/>
          <p:cNvGraphicFramePr/>
          <p:nvPr/>
        </p:nvGraphicFramePr>
        <p:xfrm>
          <a:off x="4933100" y="4372525"/>
          <a:ext cx="3952175" cy="672562"/>
        </p:xfrm>
        <a:graphic>
          <a:graphicData uri="http://schemas.openxmlformats.org/drawingml/2006/table">
            <a:tbl>
              <a:tblPr>
                <a:noFill/>
                <a:tableStyleId>{EA5A0528-C1DF-4C08-B267-68AD2CBE99B5}</a:tableStyleId>
              </a:tblPr>
              <a:tblGrid>
                <a:gridCol w="745050">
                  <a:extLst>
                    <a:ext uri="{9D8B030D-6E8A-4147-A177-3AD203B41FA5}">
                      <a16:colId xmlns:a16="http://schemas.microsoft.com/office/drawing/2014/main" val="20000"/>
                    </a:ext>
                  </a:extLst>
                </a:gridCol>
                <a:gridCol w="3207125">
                  <a:extLst>
                    <a:ext uri="{9D8B030D-6E8A-4147-A177-3AD203B41FA5}">
                      <a16:colId xmlns:a16="http://schemas.microsoft.com/office/drawing/2014/main" val="20001"/>
                    </a:ext>
                  </a:extLst>
                </a:gridCol>
              </a:tblGrid>
              <a:tr h="468000">
                <a:tc>
                  <a:txBody>
                    <a:bodyPr/>
                    <a:lstStyle/>
                    <a:p>
                      <a:pPr marL="0" lvl="0" indent="0" algn="ctr" rtl="0">
                        <a:lnSpc>
                          <a:spcPct val="110000"/>
                        </a:lnSpc>
                        <a:spcBef>
                          <a:spcPts val="0"/>
                        </a:spcBef>
                        <a:spcAft>
                          <a:spcPts val="0"/>
                        </a:spcAft>
                        <a:buNone/>
                      </a:pPr>
                      <a:r>
                        <a:rPr lang="en" sz="1200" b="1">
                          <a:solidFill>
                            <a:srgbClr val="333333"/>
                          </a:solidFill>
                          <a:latin typeface="Source Code Pro"/>
                          <a:ea typeface="Source Code Pro"/>
                          <a:cs typeface="Source Code Pro"/>
                          <a:sym typeface="Source Code Pro"/>
                        </a:rPr>
                        <a:t>Style of Art</a:t>
                      </a:r>
                      <a:endParaRPr sz="1200" b="1">
                        <a:solidFill>
                          <a:srgbClr val="333333"/>
                        </a:solidFill>
                        <a:latin typeface="Source Code Pro"/>
                        <a:ea typeface="Source Code Pro"/>
                        <a:cs typeface="Source Code Pro"/>
                        <a:sym typeface="Source Code Pro"/>
                      </a:endParaRPr>
                    </a:p>
                  </a:txBody>
                  <a:tcPr marL="91425" marR="91425" marT="91425" marB="91425" anchor="ctr">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Korean Hanbok</a:t>
                      </a:r>
                      <a:endParaRPr sz="1500" b="1">
                        <a:solidFill>
                          <a:srgbClr val="333333"/>
                        </a:solidFill>
                        <a:latin typeface="Source Code Pro"/>
                        <a:ea typeface="Source Code Pro"/>
                        <a:cs typeface="Source Code Pro"/>
                        <a:sym typeface="Source Code Pro"/>
                      </a:endParaRPr>
                    </a:p>
                    <a:p>
                      <a:pPr marL="0" lvl="0" indent="0" algn="l" rtl="0">
                        <a:lnSpc>
                          <a:spcPct val="110000"/>
                        </a:lnSpc>
                        <a:spcBef>
                          <a:spcPts val="0"/>
                        </a:spcBef>
                        <a:spcAft>
                          <a:spcPts val="0"/>
                        </a:spcAft>
                        <a:buNone/>
                      </a:pPr>
                      <a:endParaRPr sz="1500" b="1">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bl>
          </a:graphicData>
        </a:graphic>
      </p:graphicFrame>
      <p:pic>
        <p:nvPicPr>
          <p:cNvPr id="58" name="Google Shape;58;p13"/>
          <p:cNvPicPr preferRelativeResize="0"/>
          <p:nvPr/>
        </p:nvPicPr>
        <p:blipFill rotWithShape="1">
          <a:blip r:embed="rId5">
            <a:alphaModFix/>
          </a:blip>
          <a:srcRect l="3028" t="18888" r="4915" b="12425"/>
          <a:stretch/>
        </p:blipFill>
        <p:spPr>
          <a:xfrm>
            <a:off x="4572000" y="760175"/>
            <a:ext cx="3475098" cy="3457248"/>
          </a:xfrm>
          <a:prstGeom prst="rect">
            <a:avLst/>
          </a:prstGeom>
          <a:noFill/>
          <a:ln>
            <a:noFill/>
          </a:ln>
        </p:spPr>
      </p:pic>
      <p:pic>
        <p:nvPicPr>
          <p:cNvPr id="59" name="Google Shape;59;p13"/>
          <p:cNvPicPr preferRelativeResize="0"/>
          <p:nvPr/>
        </p:nvPicPr>
        <p:blipFill rotWithShape="1">
          <a:blip r:embed="rId6">
            <a:alphaModFix/>
          </a:blip>
          <a:srcRect l="3777" t="19132" r="5420" b="12951"/>
          <a:stretch/>
        </p:blipFill>
        <p:spPr>
          <a:xfrm>
            <a:off x="1096902" y="760187"/>
            <a:ext cx="3475098" cy="346555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4">
            <a:alphaModFix amt="22000"/>
          </a:blip>
          <a:srcRect l="27056" t="4826" r="26010" b="8824"/>
          <a:stretch/>
        </p:blipFill>
        <p:spPr>
          <a:xfrm>
            <a:off x="32825" y="0"/>
            <a:ext cx="9078350" cy="5143500"/>
          </a:xfrm>
          <a:prstGeom prst="rect">
            <a:avLst/>
          </a:prstGeom>
          <a:noFill/>
          <a:ln w="76200" cap="flat" cmpd="sng">
            <a:solidFill>
              <a:srgbClr val="000000"/>
            </a:solidFill>
            <a:prstDash val="solid"/>
            <a:round/>
            <a:headEnd type="none" w="sm" len="sm"/>
            <a:tailEnd type="none" w="sm" len="sm"/>
          </a:ln>
        </p:spPr>
      </p:pic>
      <p:graphicFrame>
        <p:nvGraphicFramePr>
          <p:cNvPr id="65" name="Google Shape;65;p14"/>
          <p:cNvGraphicFramePr/>
          <p:nvPr/>
        </p:nvGraphicFramePr>
        <p:xfrm>
          <a:off x="150375" y="82025"/>
          <a:ext cx="3000000" cy="3000000"/>
        </p:xfrm>
        <a:graphic>
          <a:graphicData uri="http://schemas.openxmlformats.org/drawingml/2006/table">
            <a:tbl>
              <a:tblPr>
                <a:noFill/>
                <a:tableStyleId>{EA5A0528-C1DF-4C08-B267-68AD2CBE99B5}</a:tableStyleId>
              </a:tblPr>
              <a:tblGrid>
                <a:gridCol w="8799950">
                  <a:extLst>
                    <a:ext uri="{9D8B030D-6E8A-4147-A177-3AD203B41FA5}">
                      <a16:colId xmlns:a16="http://schemas.microsoft.com/office/drawing/2014/main" val="20000"/>
                    </a:ext>
                  </a:extLst>
                </a:gridCol>
              </a:tblGrid>
              <a:tr h="466700">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Museum Placard </a:t>
                      </a:r>
                      <a:endParaRPr sz="15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2023025">
                <a:tc>
                  <a:txBody>
                    <a:bodyPr/>
                    <a:lstStyle/>
                    <a:p>
                      <a:pPr marL="0" lvl="0" indent="0" algn="l" rtl="0">
                        <a:spcBef>
                          <a:spcPts val="0"/>
                        </a:spcBef>
                        <a:spcAft>
                          <a:spcPts val="0"/>
                        </a:spcAft>
                        <a:buNone/>
                      </a:pPr>
                      <a:r>
                        <a:rPr lang="en">
                          <a:latin typeface="Alegreya"/>
                          <a:ea typeface="Alegreya"/>
                          <a:cs typeface="Alegreya"/>
                          <a:sym typeface="Alegreya"/>
                        </a:rPr>
                        <a:t>In my artwork, I am trying to put on display the disappointing reality of how small thing really are. This is represented by emphasizing the butterfly looking designs being trapped and cramped inside a space and how it all stems from one small point. The size of things are important to me because I feel the world would be much more interesting if it were supersized, but grandeur scenes being painted on the Earth anywhere you look is being clipped just short by the unwanted limitations of size which will forever suppress such fantasies. </a:t>
                      </a:r>
                      <a:endParaRPr>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graphicFrame>
        <p:nvGraphicFramePr>
          <p:cNvPr id="66" name="Google Shape;66;p14"/>
          <p:cNvGraphicFramePr/>
          <p:nvPr/>
        </p:nvGraphicFramePr>
        <p:xfrm>
          <a:off x="172025" y="2714625"/>
          <a:ext cx="3000000" cy="3000000"/>
        </p:xfrm>
        <a:graphic>
          <a:graphicData uri="http://schemas.openxmlformats.org/drawingml/2006/table">
            <a:tbl>
              <a:tblPr>
                <a:noFill/>
                <a:tableStyleId>{EA5A0528-C1DF-4C08-B267-68AD2CBE99B5}</a:tableStyleId>
              </a:tblPr>
              <a:tblGrid>
                <a:gridCol w="8799950">
                  <a:extLst>
                    <a:ext uri="{9D8B030D-6E8A-4147-A177-3AD203B41FA5}">
                      <a16:colId xmlns:a16="http://schemas.microsoft.com/office/drawing/2014/main" val="20000"/>
                    </a:ext>
                  </a:extLst>
                </a:gridCol>
              </a:tblGrid>
              <a:tr h="430500">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Cultural Acknowledgement </a:t>
                      </a:r>
                      <a:endParaRPr sz="15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1866125">
                <a:tc>
                  <a:txBody>
                    <a:bodyPr/>
                    <a:lstStyle/>
                    <a:p>
                      <a:pPr marL="0" lvl="0" indent="0" algn="l" rtl="0">
                        <a:spcBef>
                          <a:spcPts val="0"/>
                        </a:spcBef>
                        <a:spcAft>
                          <a:spcPts val="0"/>
                        </a:spcAft>
                        <a:buNone/>
                      </a:pPr>
                      <a:r>
                        <a:rPr lang="en">
                          <a:latin typeface="Alegreya"/>
                          <a:ea typeface="Alegreya"/>
                          <a:cs typeface="Alegreya"/>
                          <a:sym typeface="Alegreya"/>
                        </a:rPr>
                        <a:t>Write a paragraph addressing the following questions.  Are you using an art form from or inspired by a specific culture? What is the significance of the art form to that culture? How is that related to your project? How did you avoid appropriation? </a:t>
                      </a:r>
                      <a:r>
                        <a:rPr lang="en">
                          <a:solidFill>
                            <a:schemeClr val="dk1"/>
                          </a:solidFill>
                          <a:latin typeface="Alegreya"/>
                          <a:ea typeface="Alegreya"/>
                          <a:cs typeface="Alegreya"/>
                          <a:sym typeface="Alegreya"/>
                        </a:rPr>
                        <a:t>Delete these questions once you answer.  My piece of artwork is loosely based on the Korean Hanboks. These are pieces of attire traditionally worn in Korea for formal or semi-formal occasions. The Hanboks used to be fine clothing only worn by the upper class. These are generally made of bright colors and have symbols representing various different themes. This is related to my project because I used the idea of the Korean Hanbok as inspiration to connect a simple design to a much larger idea. Obviously there are clear differences between my hanbok inspired piece and the actual Korean designs which have been passed down for centuries, this is expected as I am not trying to copy the Hanbok symbols nor use my artwork as a substitute to be put on clothing like the Hanbok, I just loved the idea of the small and simple shape representing more than you might expect and wanted to incorporate that into a piece of art.</a:t>
                      </a:r>
                      <a:endParaRPr>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pic>
        <p:nvPicPr>
          <p:cNvPr id="71" name="Google Shape;71;p15"/>
          <p:cNvPicPr preferRelativeResize="0"/>
          <p:nvPr/>
        </p:nvPicPr>
        <p:blipFill rotWithShape="1">
          <a:blip r:embed="rId4">
            <a:alphaModFix amt="22000"/>
          </a:blip>
          <a:srcRect l="27056" t="4826" r="26010" b="8824"/>
          <a:stretch/>
        </p:blipFill>
        <p:spPr>
          <a:xfrm>
            <a:off x="32825" y="0"/>
            <a:ext cx="9078350" cy="5143500"/>
          </a:xfrm>
          <a:prstGeom prst="rect">
            <a:avLst/>
          </a:prstGeom>
          <a:noFill/>
          <a:ln w="76200" cap="flat" cmpd="sng">
            <a:solidFill>
              <a:srgbClr val="000000"/>
            </a:solidFill>
            <a:prstDash val="solid"/>
            <a:round/>
            <a:headEnd type="none" w="sm" len="sm"/>
            <a:tailEnd type="none" w="sm" len="sm"/>
          </a:ln>
        </p:spPr>
      </p:pic>
      <p:graphicFrame>
        <p:nvGraphicFramePr>
          <p:cNvPr id="72" name="Google Shape;72;p15"/>
          <p:cNvGraphicFramePr/>
          <p:nvPr/>
        </p:nvGraphicFramePr>
        <p:xfrm>
          <a:off x="150375" y="82025"/>
          <a:ext cx="3000000" cy="3000000"/>
        </p:xfrm>
        <a:graphic>
          <a:graphicData uri="http://schemas.openxmlformats.org/drawingml/2006/table">
            <a:tbl>
              <a:tblPr>
                <a:noFill/>
                <a:tableStyleId>{EA5A0528-C1DF-4C08-B267-68AD2CBE99B5}</a:tableStyleId>
              </a:tblPr>
              <a:tblGrid>
                <a:gridCol w="8799950">
                  <a:extLst>
                    <a:ext uri="{9D8B030D-6E8A-4147-A177-3AD203B41FA5}">
                      <a16:colId xmlns:a16="http://schemas.microsoft.com/office/drawing/2014/main" val="20000"/>
                    </a:ext>
                  </a:extLst>
                </a:gridCol>
              </a:tblGrid>
              <a:tr h="360275">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My Progress </a:t>
                      </a:r>
                      <a:endParaRPr sz="15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335675">
                <a:tc>
                  <a:txBody>
                    <a:bodyPr/>
                    <a:lstStyle/>
                    <a:p>
                      <a:pPr marL="0" lvl="0" indent="0" algn="l" rtl="0">
                        <a:spcBef>
                          <a:spcPts val="0"/>
                        </a:spcBef>
                        <a:spcAft>
                          <a:spcPts val="0"/>
                        </a:spcAft>
                        <a:buNone/>
                      </a:pPr>
                      <a:r>
                        <a:rPr lang="en" sz="1200">
                          <a:latin typeface="Alegreya"/>
                          <a:ea typeface="Alegreya"/>
                          <a:cs typeface="Alegreya"/>
                          <a:sym typeface="Alegreya"/>
                        </a:rPr>
                        <a:t>Upload pictures representing the evolution of your art.  You can add extra boxes if you need to.  The idea is to show your growth</a:t>
                      </a:r>
                      <a:endParaRPr sz="12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graphicFrame>
        <p:nvGraphicFramePr>
          <p:cNvPr id="73" name="Google Shape;73;p15"/>
          <p:cNvGraphicFramePr/>
          <p:nvPr/>
        </p:nvGraphicFramePr>
        <p:xfrm>
          <a:off x="172025" y="3515500"/>
          <a:ext cx="3000000" cy="3000000"/>
        </p:xfrm>
        <a:graphic>
          <a:graphicData uri="http://schemas.openxmlformats.org/drawingml/2006/table">
            <a:tbl>
              <a:tblPr>
                <a:noFill/>
                <a:tableStyleId>{EA5A0528-C1DF-4C08-B267-68AD2CBE99B5}</a:tableStyleId>
              </a:tblPr>
              <a:tblGrid>
                <a:gridCol w="8799950">
                  <a:extLst>
                    <a:ext uri="{9D8B030D-6E8A-4147-A177-3AD203B41FA5}">
                      <a16:colId xmlns:a16="http://schemas.microsoft.com/office/drawing/2014/main" val="20000"/>
                    </a:ext>
                  </a:extLst>
                </a:gridCol>
              </a:tblGrid>
              <a:tr h="397800">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Describe how your project improved throughout the phases</a:t>
                      </a:r>
                      <a:endParaRPr sz="15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1108775">
                <a:tc>
                  <a:txBody>
                    <a:bodyPr/>
                    <a:lstStyle/>
                    <a:p>
                      <a:pPr marL="0" lvl="0" indent="0" algn="l" rtl="0">
                        <a:spcBef>
                          <a:spcPts val="0"/>
                        </a:spcBef>
                        <a:spcAft>
                          <a:spcPts val="0"/>
                        </a:spcAft>
                        <a:buNone/>
                      </a:pPr>
                      <a:r>
                        <a:rPr lang="en" sz="1200">
                          <a:latin typeface="Alegreya"/>
                          <a:ea typeface="Alegreya"/>
                          <a:cs typeface="Alegreya"/>
                          <a:sym typeface="Alegreya"/>
                        </a:rPr>
                        <a:t>My project improved throughout the phases by going from my first draft showing a completely different picture than the final and having minimal connections between the shapes making the whole image and message harder to see. This then moved onto an overall smoother, but still not complete picture which made the overall flow better and helped lay down the stepping stones for the final draft. The last and final improvement really tied all the loose ends of the piece together by having everything meet back to the center line with a more connected and captivated feel throughout the whole thing.</a:t>
                      </a:r>
                      <a:endParaRPr sz="12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graphicFrame>
        <p:nvGraphicFramePr>
          <p:cNvPr id="74" name="Google Shape;74;p15"/>
          <p:cNvGraphicFramePr/>
          <p:nvPr/>
        </p:nvGraphicFramePr>
        <p:xfrm>
          <a:off x="239875" y="1286150"/>
          <a:ext cx="3000000" cy="3000000"/>
        </p:xfrm>
        <a:graphic>
          <a:graphicData uri="http://schemas.openxmlformats.org/drawingml/2006/table">
            <a:tbl>
              <a:tblPr>
                <a:noFill/>
                <a:tableStyleId>{EA5A0528-C1DF-4C08-B267-68AD2CBE99B5}</a:tableStyleId>
              </a:tblPr>
              <a:tblGrid>
                <a:gridCol w="2554775">
                  <a:extLst>
                    <a:ext uri="{9D8B030D-6E8A-4147-A177-3AD203B41FA5}">
                      <a16:colId xmlns:a16="http://schemas.microsoft.com/office/drawing/2014/main" val="20000"/>
                    </a:ext>
                  </a:extLst>
                </a:gridCol>
              </a:tblGrid>
              <a:tr h="1819550">
                <a:tc>
                  <a:txBody>
                    <a:bodyPr/>
                    <a:lstStyle/>
                    <a:p>
                      <a:pPr marL="0" lvl="0" indent="0" algn="l" rtl="0">
                        <a:spcBef>
                          <a:spcPts val="0"/>
                        </a:spcBef>
                        <a:spcAft>
                          <a:spcPts val="0"/>
                        </a:spcAft>
                        <a:buNone/>
                      </a:pPr>
                      <a:r>
                        <a:rPr lang="en"/>
                        <a:t>Upload sketch</a:t>
                      </a:r>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bl>
          </a:graphicData>
        </a:graphic>
      </p:graphicFrame>
      <p:graphicFrame>
        <p:nvGraphicFramePr>
          <p:cNvPr id="75" name="Google Shape;75;p15"/>
          <p:cNvGraphicFramePr/>
          <p:nvPr/>
        </p:nvGraphicFramePr>
        <p:xfrm>
          <a:off x="3326775" y="1286150"/>
          <a:ext cx="3000000" cy="3000000"/>
        </p:xfrm>
        <a:graphic>
          <a:graphicData uri="http://schemas.openxmlformats.org/drawingml/2006/table">
            <a:tbl>
              <a:tblPr>
                <a:noFill/>
                <a:tableStyleId>{EA5A0528-C1DF-4C08-B267-68AD2CBE99B5}</a:tableStyleId>
              </a:tblPr>
              <a:tblGrid>
                <a:gridCol w="2554775">
                  <a:extLst>
                    <a:ext uri="{9D8B030D-6E8A-4147-A177-3AD203B41FA5}">
                      <a16:colId xmlns:a16="http://schemas.microsoft.com/office/drawing/2014/main" val="20000"/>
                    </a:ext>
                  </a:extLst>
                </a:gridCol>
              </a:tblGrid>
              <a:tr h="1819550">
                <a:tc>
                  <a:txBody>
                    <a:bodyPr/>
                    <a:lstStyle/>
                    <a:p>
                      <a:pPr marL="0" lvl="0" indent="0" algn="l" rtl="0">
                        <a:spcBef>
                          <a:spcPts val="0"/>
                        </a:spcBef>
                        <a:spcAft>
                          <a:spcPts val="0"/>
                        </a:spcAft>
                        <a:buNone/>
                      </a:pPr>
                      <a:r>
                        <a:rPr lang="en"/>
                        <a:t>Upload rough draft</a:t>
                      </a:r>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bl>
          </a:graphicData>
        </a:graphic>
      </p:graphicFrame>
      <p:graphicFrame>
        <p:nvGraphicFramePr>
          <p:cNvPr id="76" name="Google Shape;76;p15"/>
          <p:cNvGraphicFramePr/>
          <p:nvPr/>
        </p:nvGraphicFramePr>
        <p:xfrm>
          <a:off x="6395550" y="1286150"/>
          <a:ext cx="3000000" cy="3000000"/>
        </p:xfrm>
        <a:graphic>
          <a:graphicData uri="http://schemas.openxmlformats.org/drawingml/2006/table">
            <a:tbl>
              <a:tblPr>
                <a:noFill/>
                <a:tableStyleId>{EA5A0528-C1DF-4C08-B267-68AD2CBE99B5}</a:tableStyleId>
              </a:tblPr>
              <a:tblGrid>
                <a:gridCol w="2554775">
                  <a:extLst>
                    <a:ext uri="{9D8B030D-6E8A-4147-A177-3AD203B41FA5}">
                      <a16:colId xmlns:a16="http://schemas.microsoft.com/office/drawing/2014/main" val="20000"/>
                    </a:ext>
                  </a:extLst>
                </a:gridCol>
              </a:tblGrid>
              <a:tr h="1819550">
                <a:tc>
                  <a:txBody>
                    <a:bodyPr/>
                    <a:lstStyle/>
                    <a:p>
                      <a:pPr marL="0" lvl="0" indent="0" algn="l" rtl="0">
                        <a:spcBef>
                          <a:spcPts val="0"/>
                        </a:spcBef>
                        <a:spcAft>
                          <a:spcPts val="0"/>
                        </a:spcAft>
                        <a:buNone/>
                      </a:pPr>
                      <a:r>
                        <a:rPr lang="en"/>
                        <a:t>Upload final draft</a:t>
                      </a:r>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F3F3F3"/>
                    </a:solidFill>
                  </a:tcPr>
                </a:tc>
                <a:extLst>
                  <a:ext uri="{0D108BD9-81ED-4DB2-BD59-A6C34878D82A}">
                    <a16:rowId xmlns:a16="http://schemas.microsoft.com/office/drawing/2014/main" val="10000"/>
                  </a:ext>
                </a:extLst>
              </a:tr>
            </a:tbl>
          </a:graphicData>
        </a:graphic>
      </p:graphicFrame>
      <p:sp>
        <p:nvSpPr>
          <p:cNvPr id="77" name="Google Shape;77;p15"/>
          <p:cNvSpPr/>
          <p:nvPr/>
        </p:nvSpPr>
        <p:spPr>
          <a:xfrm>
            <a:off x="2841413" y="1794075"/>
            <a:ext cx="286200" cy="651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p:nvPr/>
        </p:nvSpPr>
        <p:spPr>
          <a:xfrm>
            <a:off x="5928288" y="1870275"/>
            <a:ext cx="286200" cy="651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 name="Google Shape;79;p15"/>
          <p:cNvPicPr preferRelativeResize="0"/>
          <p:nvPr/>
        </p:nvPicPr>
        <p:blipFill>
          <a:blip r:embed="rId5">
            <a:alphaModFix/>
          </a:blip>
          <a:stretch>
            <a:fillRect/>
          </a:stretch>
        </p:blipFill>
        <p:spPr>
          <a:xfrm>
            <a:off x="6478992" y="1300487"/>
            <a:ext cx="2387883" cy="1790887"/>
          </a:xfrm>
          <a:prstGeom prst="rect">
            <a:avLst/>
          </a:prstGeom>
          <a:noFill/>
          <a:ln>
            <a:noFill/>
          </a:ln>
        </p:spPr>
      </p:pic>
      <p:pic>
        <p:nvPicPr>
          <p:cNvPr id="80" name="Google Shape;80;p15"/>
          <p:cNvPicPr preferRelativeResize="0"/>
          <p:nvPr/>
        </p:nvPicPr>
        <p:blipFill>
          <a:blip r:embed="rId6">
            <a:alphaModFix/>
          </a:blip>
          <a:stretch>
            <a:fillRect/>
          </a:stretch>
        </p:blipFill>
        <p:spPr>
          <a:xfrm>
            <a:off x="323325" y="1300475"/>
            <a:ext cx="2387875" cy="1790913"/>
          </a:xfrm>
          <a:prstGeom prst="rect">
            <a:avLst/>
          </a:prstGeom>
          <a:noFill/>
          <a:ln>
            <a:noFill/>
          </a:ln>
        </p:spPr>
      </p:pic>
      <p:pic>
        <p:nvPicPr>
          <p:cNvPr id="81" name="Google Shape;81;p15"/>
          <p:cNvPicPr preferRelativeResize="0"/>
          <p:nvPr/>
        </p:nvPicPr>
        <p:blipFill>
          <a:blip r:embed="rId7">
            <a:alphaModFix/>
          </a:blip>
          <a:stretch>
            <a:fillRect/>
          </a:stretch>
        </p:blipFill>
        <p:spPr>
          <a:xfrm>
            <a:off x="3401163" y="1300462"/>
            <a:ext cx="2387875" cy="17909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pic>
        <p:nvPicPr>
          <p:cNvPr id="86" name="Google Shape;86;p16"/>
          <p:cNvPicPr preferRelativeResize="0"/>
          <p:nvPr/>
        </p:nvPicPr>
        <p:blipFill rotWithShape="1">
          <a:blip r:embed="rId4">
            <a:alphaModFix amt="22000"/>
          </a:blip>
          <a:srcRect l="27056" t="4826" r="26010" b="8824"/>
          <a:stretch/>
        </p:blipFill>
        <p:spPr>
          <a:xfrm>
            <a:off x="32825" y="0"/>
            <a:ext cx="9078350" cy="5143500"/>
          </a:xfrm>
          <a:prstGeom prst="rect">
            <a:avLst/>
          </a:prstGeom>
          <a:noFill/>
          <a:ln w="76200" cap="flat" cmpd="sng">
            <a:solidFill>
              <a:srgbClr val="000000"/>
            </a:solidFill>
            <a:prstDash val="solid"/>
            <a:round/>
            <a:headEnd type="none" w="sm" len="sm"/>
            <a:tailEnd type="none" w="sm" len="sm"/>
          </a:ln>
        </p:spPr>
      </p:pic>
      <p:graphicFrame>
        <p:nvGraphicFramePr>
          <p:cNvPr id="87" name="Google Shape;87;p16"/>
          <p:cNvGraphicFramePr/>
          <p:nvPr/>
        </p:nvGraphicFramePr>
        <p:xfrm>
          <a:off x="150375" y="82025"/>
          <a:ext cx="3000000" cy="3000000"/>
        </p:xfrm>
        <a:graphic>
          <a:graphicData uri="http://schemas.openxmlformats.org/drawingml/2006/table">
            <a:tbl>
              <a:tblPr>
                <a:noFill/>
                <a:tableStyleId>{EA5A0528-C1DF-4C08-B267-68AD2CBE99B5}</a:tableStyleId>
              </a:tblPr>
              <a:tblGrid>
                <a:gridCol w="6221225">
                  <a:extLst>
                    <a:ext uri="{9D8B030D-6E8A-4147-A177-3AD203B41FA5}">
                      <a16:colId xmlns:a16="http://schemas.microsoft.com/office/drawing/2014/main" val="20000"/>
                    </a:ext>
                  </a:extLst>
                </a:gridCol>
              </a:tblGrid>
              <a:tr h="832800">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Mathematical Annotation: Reflection</a:t>
                      </a:r>
                      <a:endParaRPr sz="1500" b="1">
                        <a:solidFill>
                          <a:srgbClr val="333333"/>
                        </a:solidFill>
                        <a:latin typeface="Source Code Pro"/>
                        <a:ea typeface="Source Code Pro"/>
                        <a:cs typeface="Source Code Pro"/>
                        <a:sym typeface="Source Code Pro"/>
                      </a:endParaRPr>
                    </a:p>
                    <a:p>
                      <a:pPr marL="0" lvl="0" indent="0" algn="l" rtl="0">
                        <a:lnSpc>
                          <a:spcPct val="110000"/>
                        </a:lnSpc>
                        <a:spcBef>
                          <a:spcPts val="0"/>
                        </a:spcBef>
                        <a:spcAft>
                          <a:spcPts val="0"/>
                        </a:spcAft>
                        <a:buNone/>
                      </a:pPr>
                      <a:r>
                        <a:rPr lang="en" sz="1200">
                          <a:solidFill>
                            <a:srgbClr val="333333"/>
                          </a:solidFill>
                          <a:latin typeface="Source Code Pro"/>
                          <a:ea typeface="Source Code Pro"/>
                          <a:cs typeface="Source Code Pro"/>
                          <a:sym typeface="Source Code Pro"/>
                        </a:rPr>
                        <a:t>On a picture/screenshot of your final draft, highlight a reflection.  Add detail to show how you know it is a reflection. </a:t>
                      </a:r>
                      <a:r>
                        <a:rPr lang="en" sz="1500">
                          <a:solidFill>
                            <a:srgbClr val="333333"/>
                          </a:solidFill>
                          <a:latin typeface="Source Code Pro"/>
                          <a:ea typeface="Source Code Pro"/>
                          <a:cs typeface="Source Code Pro"/>
                          <a:sym typeface="Source Code Pro"/>
                        </a:rPr>
                        <a:t>  </a:t>
                      </a:r>
                      <a:endParaRPr sz="15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3996175">
                <a:tc>
                  <a:txBody>
                    <a:bodyPr/>
                    <a:lstStyle/>
                    <a:p>
                      <a:pPr marL="0" lvl="0" indent="0" algn="l" rtl="0">
                        <a:spcBef>
                          <a:spcPts val="0"/>
                        </a:spcBef>
                        <a:spcAft>
                          <a:spcPts val="0"/>
                        </a:spcAft>
                        <a:buNone/>
                      </a:pPr>
                      <a:endParaRPr sz="12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graphicFrame>
        <p:nvGraphicFramePr>
          <p:cNvPr id="88" name="Google Shape;88;p16"/>
          <p:cNvGraphicFramePr/>
          <p:nvPr/>
        </p:nvGraphicFramePr>
        <p:xfrm>
          <a:off x="6514950" y="82025"/>
          <a:ext cx="3000000" cy="3000000"/>
        </p:xfrm>
        <a:graphic>
          <a:graphicData uri="http://schemas.openxmlformats.org/drawingml/2006/table">
            <a:tbl>
              <a:tblPr>
                <a:noFill/>
                <a:tableStyleId>{EA5A0528-C1DF-4C08-B267-68AD2CBE99B5}</a:tableStyleId>
              </a:tblPr>
              <a:tblGrid>
                <a:gridCol w="2428325">
                  <a:extLst>
                    <a:ext uri="{9D8B030D-6E8A-4147-A177-3AD203B41FA5}">
                      <a16:colId xmlns:a16="http://schemas.microsoft.com/office/drawing/2014/main" val="20000"/>
                    </a:ext>
                  </a:extLst>
                </a:gridCol>
              </a:tblGrid>
              <a:tr h="2005225">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Mathematical Description: Reflection</a:t>
                      </a:r>
                      <a:endParaRPr sz="1500" b="1">
                        <a:solidFill>
                          <a:srgbClr val="333333"/>
                        </a:solidFill>
                        <a:latin typeface="Source Code Pro"/>
                        <a:ea typeface="Source Code Pro"/>
                        <a:cs typeface="Source Code Pro"/>
                        <a:sym typeface="Source Code Pro"/>
                      </a:endParaRPr>
                    </a:p>
                    <a:p>
                      <a:pPr marL="0" lvl="0" indent="0" algn="l" rtl="0">
                        <a:lnSpc>
                          <a:spcPct val="110000"/>
                        </a:lnSpc>
                        <a:spcBef>
                          <a:spcPts val="0"/>
                        </a:spcBef>
                        <a:spcAft>
                          <a:spcPts val="0"/>
                        </a:spcAft>
                        <a:buNone/>
                      </a:pPr>
                      <a:r>
                        <a:rPr lang="en" sz="1200">
                          <a:solidFill>
                            <a:srgbClr val="333333"/>
                          </a:solidFill>
                          <a:latin typeface="Source Code Pro"/>
                          <a:ea typeface="Source Code Pro"/>
                          <a:cs typeface="Source Code Pro"/>
                          <a:sym typeface="Source Code Pro"/>
                        </a:rPr>
                        <a:t>Write a precise and mathematical description of the reflection above. Explain how you know it is an accurate reflection.</a:t>
                      </a:r>
                      <a:endParaRPr sz="12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2748400">
                <a:tc>
                  <a:txBody>
                    <a:bodyPr/>
                    <a:lstStyle/>
                    <a:p>
                      <a:pPr marL="0" lvl="0" indent="0" algn="l" rtl="0">
                        <a:spcBef>
                          <a:spcPts val="0"/>
                        </a:spcBef>
                        <a:spcAft>
                          <a:spcPts val="0"/>
                        </a:spcAft>
                        <a:buClr>
                          <a:schemeClr val="dk1"/>
                        </a:buClr>
                        <a:buSzPts val="1100"/>
                        <a:buFont typeface="Arial"/>
                        <a:buNone/>
                      </a:pPr>
                      <a:r>
                        <a:rPr lang="en" sz="1200">
                          <a:solidFill>
                            <a:schemeClr val="dk1"/>
                          </a:solidFill>
                          <a:latin typeface="Alegreya"/>
                          <a:ea typeface="Alegreya"/>
                          <a:cs typeface="Alegreya"/>
                          <a:sym typeface="Alegreya"/>
                        </a:rPr>
                        <a:t>There is reflective symmetry along the y-axis with the butterfly shapes, the veins of the bubbles running together, the circle, and the outer border.</a:t>
                      </a:r>
                      <a:endParaRPr sz="10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pic>
        <p:nvPicPr>
          <p:cNvPr id="89" name="Google Shape;89;p16"/>
          <p:cNvPicPr preferRelativeResize="0"/>
          <p:nvPr/>
        </p:nvPicPr>
        <p:blipFill rotWithShape="1">
          <a:blip r:embed="rId5">
            <a:alphaModFix/>
          </a:blip>
          <a:srcRect l="3777" t="19132" r="5420" b="12951"/>
          <a:stretch/>
        </p:blipFill>
        <p:spPr>
          <a:xfrm>
            <a:off x="1523439" y="960212"/>
            <a:ext cx="3475098" cy="3465554"/>
          </a:xfrm>
          <a:prstGeom prst="rect">
            <a:avLst/>
          </a:prstGeom>
          <a:noFill/>
          <a:ln>
            <a:noFill/>
          </a:ln>
        </p:spPr>
      </p:pic>
      <p:cxnSp>
        <p:nvCxnSpPr>
          <p:cNvPr id="90" name="Google Shape;90;p16"/>
          <p:cNvCxnSpPr>
            <a:endCxn id="89" idx="2"/>
          </p:cNvCxnSpPr>
          <p:nvPr/>
        </p:nvCxnSpPr>
        <p:spPr>
          <a:xfrm flipH="1">
            <a:off x="3260988" y="964967"/>
            <a:ext cx="10500" cy="3460800"/>
          </a:xfrm>
          <a:prstGeom prst="straightConnector1">
            <a:avLst/>
          </a:prstGeom>
          <a:noFill/>
          <a:ln w="38100" cap="flat" cmpd="sng">
            <a:solidFill>
              <a:srgbClr val="FF0000"/>
            </a:solidFill>
            <a:prstDash val="solid"/>
            <a:round/>
            <a:headEnd type="none" w="med" len="med"/>
            <a:tailEnd type="none" w="med" len="med"/>
          </a:ln>
        </p:spPr>
      </p:cxnSp>
      <p:sp>
        <p:nvSpPr>
          <p:cNvPr id="91" name="Google Shape;91;p16"/>
          <p:cNvSpPr txBox="1"/>
          <p:nvPr/>
        </p:nvSpPr>
        <p:spPr>
          <a:xfrm>
            <a:off x="202650" y="1013250"/>
            <a:ext cx="125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pic>
        <p:nvPicPr>
          <p:cNvPr id="96" name="Google Shape;96;p17"/>
          <p:cNvPicPr preferRelativeResize="0"/>
          <p:nvPr/>
        </p:nvPicPr>
        <p:blipFill rotWithShape="1">
          <a:blip r:embed="rId4">
            <a:alphaModFix amt="22000"/>
          </a:blip>
          <a:srcRect l="27056" t="4826" r="26010" b="8824"/>
          <a:stretch/>
        </p:blipFill>
        <p:spPr>
          <a:xfrm>
            <a:off x="32825" y="0"/>
            <a:ext cx="9078350" cy="5143500"/>
          </a:xfrm>
          <a:prstGeom prst="rect">
            <a:avLst/>
          </a:prstGeom>
          <a:noFill/>
          <a:ln w="76200" cap="flat" cmpd="sng">
            <a:solidFill>
              <a:srgbClr val="000000"/>
            </a:solidFill>
            <a:prstDash val="solid"/>
            <a:round/>
            <a:headEnd type="none" w="sm" len="sm"/>
            <a:tailEnd type="none" w="sm" len="sm"/>
          </a:ln>
        </p:spPr>
      </p:pic>
      <p:graphicFrame>
        <p:nvGraphicFramePr>
          <p:cNvPr id="97" name="Google Shape;97;p17"/>
          <p:cNvGraphicFramePr/>
          <p:nvPr/>
        </p:nvGraphicFramePr>
        <p:xfrm>
          <a:off x="150375" y="82025"/>
          <a:ext cx="3000000" cy="3000000"/>
        </p:xfrm>
        <a:graphic>
          <a:graphicData uri="http://schemas.openxmlformats.org/drawingml/2006/table">
            <a:tbl>
              <a:tblPr>
                <a:noFill/>
                <a:tableStyleId>{EA5A0528-C1DF-4C08-B267-68AD2CBE99B5}</a:tableStyleId>
              </a:tblPr>
              <a:tblGrid>
                <a:gridCol w="6221225">
                  <a:extLst>
                    <a:ext uri="{9D8B030D-6E8A-4147-A177-3AD203B41FA5}">
                      <a16:colId xmlns:a16="http://schemas.microsoft.com/office/drawing/2014/main" val="20000"/>
                    </a:ext>
                  </a:extLst>
                </a:gridCol>
              </a:tblGrid>
              <a:tr h="832800">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Mathematical Annotation: Translation</a:t>
                      </a:r>
                      <a:endParaRPr sz="1500" b="1">
                        <a:solidFill>
                          <a:srgbClr val="333333"/>
                        </a:solidFill>
                        <a:latin typeface="Source Code Pro"/>
                        <a:ea typeface="Source Code Pro"/>
                        <a:cs typeface="Source Code Pro"/>
                        <a:sym typeface="Source Code Pro"/>
                      </a:endParaRPr>
                    </a:p>
                    <a:p>
                      <a:pPr marL="0" lvl="0" indent="0" algn="l" rtl="0">
                        <a:lnSpc>
                          <a:spcPct val="110000"/>
                        </a:lnSpc>
                        <a:spcBef>
                          <a:spcPts val="0"/>
                        </a:spcBef>
                        <a:spcAft>
                          <a:spcPts val="0"/>
                        </a:spcAft>
                        <a:buNone/>
                      </a:pPr>
                      <a:r>
                        <a:rPr lang="en" sz="1200">
                          <a:solidFill>
                            <a:srgbClr val="333333"/>
                          </a:solidFill>
                          <a:latin typeface="Source Code Pro"/>
                          <a:ea typeface="Source Code Pro"/>
                          <a:cs typeface="Source Code Pro"/>
                          <a:sym typeface="Source Code Pro"/>
                        </a:rPr>
                        <a:t>On a picture/screenshot of your final draft, highlight a translation.  Add detail to show how you know it is a translation. </a:t>
                      </a:r>
                      <a:r>
                        <a:rPr lang="en" sz="1500">
                          <a:solidFill>
                            <a:srgbClr val="333333"/>
                          </a:solidFill>
                          <a:latin typeface="Source Code Pro"/>
                          <a:ea typeface="Source Code Pro"/>
                          <a:cs typeface="Source Code Pro"/>
                          <a:sym typeface="Source Code Pro"/>
                        </a:rPr>
                        <a:t>  </a:t>
                      </a:r>
                      <a:endParaRPr sz="15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3996175">
                <a:tc>
                  <a:txBody>
                    <a:bodyPr/>
                    <a:lstStyle/>
                    <a:p>
                      <a:pPr marL="0" lvl="0" indent="0" algn="l" rtl="0">
                        <a:spcBef>
                          <a:spcPts val="0"/>
                        </a:spcBef>
                        <a:spcAft>
                          <a:spcPts val="0"/>
                        </a:spcAft>
                        <a:buNone/>
                      </a:pPr>
                      <a:endParaRPr sz="12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graphicFrame>
        <p:nvGraphicFramePr>
          <p:cNvPr id="98" name="Google Shape;98;p17"/>
          <p:cNvGraphicFramePr/>
          <p:nvPr/>
        </p:nvGraphicFramePr>
        <p:xfrm>
          <a:off x="6514950" y="82025"/>
          <a:ext cx="3000000" cy="3000000"/>
        </p:xfrm>
        <a:graphic>
          <a:graphicData uri="http://schemas.openxmlformats.org/drawingml/2006/table">
            <a:tbl>
              <a:tblPr>
                <a:noFill/>
                <a:tableStyleId>{EA5A0528-C1DF-4C08-B267-68AD2CBE99B5}</a:tableStyleId>
              </a:tblPr>
              <a:tblGrid>
                <a:gridCol w="2428325">
                  <a:extLst>
                    <a:ext uri="{9D8B030D-6E8A-4147-A177-3AD203B41FA5}">
                      <a16:colId xmlns:a16="http://schemas.microsoft.com/office/drawing/2014/main" val="20000"/>
                    </a:ext>
                  </a:extLst>
                </a:gridCol>
              </a:tblGrid>
              <a:tr h="2005225">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Mathematical Description: Translation</a:t>
                      </a:r>
                      <a:endParaRPr sz="1500" b="1">
                        <a:solidFill>
                          <a:srgbClr val="333333"/>
                        </a:solidFill>
                        <a:latin typeface="Source Code Pro"/>
                        <a:ea typeface="Source Code Pro"/>
                        <a:cs typeface="Source Code Pro"/>
                        <a:sym typeface="Source Code Pro"/>
                      </a:endParaRPr>
                    </a:p>
                    <a:p>
                      <a:pPr marL="0" lvl="0" indent="0" algn="l" rtl="0">
                        <a:lnSpc>
                          <a:spcPct val="110000"/>
                        </a:lnSpc>
                        <a:spcBef>
                          <a:spcPts val="0"/>
                        </a:spcBef>
                        <a:spcAft>
                          <a:spcPts val="0"/>
                        </a:spcAft>
                        <a:buNone/>
                      </a:pPr>
                      <a:r>
                        <a:rPr lang="en" sz="1200">
                          <a:solidFill>
                            <a:srgbClr val="333333"/>
                          </a:solidFill>
                          <a:latin typeface="Source Code Pro"/>
                          <a:ea typeface="Source Code Pro"/>
                          <a:cs typeface="Source Code Pro"/>
                          <a:sym typeface="Source Code Pro"/>
                        </a:rPr>
                        <a:t>Write a precise and mathematical description of the translation above. Explain how you know it is an accurate translation.</a:t>
                      </a:r>
                      <a:endParaRPr sz="12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2748400">
                <a:tc>
                  <a:txBody>
                    <a:bodyPr/>
                    <a:lstStyle/>
                    <a:p>
                      <a:pPr marL="0" lvl="0" indent="0" algn="l" rtl="0">
                        <a:spcBef>
                          <a:spcPts val="0"/>
                        </a:spcBef>
                        <a:spcAft>
                          <a:spcPts val="0"/>
                        </a:spcAft>
                        <a:buNone/>
                      </a:pPr>
                      <a:r>
                        <a:rPr lang="en" sz="1200">
                          <a:latin typeface="Alegreya"/>
                          <a:ea typeface="Alegreya"/>
                          <a:cs typeface="Alegreya"/>
                          <a:sym typeface="Alegreya"/>
                        </a:rPr>
                        <a:t>There is translation symmetry in the small orbs at the center of the butterfly shapes.</a:t>
                      </a:r>
                      <a:endParaRPr sz="12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pic>
        <p:nvPicPr>
          <p:cNvPr id="99" name="Google Shape;99;p17"/>
          <p:cNvPicPr preferRelativeResize="0"/>
          <p:nvPr/>
        </p:nvPicPr>
        <p:blipFill rotWithShape="1">
          <a:blip r:embed="rId5">
            <a:alphaModFix/>
          </a:blip>
          <a:srcRect l="3777" t="19132" r="5420" b="12951"/>
          <a:stretch/>
        </p:blipFill>
        <p:spPr>
          <a:xfrm>
            <a:off x="1523439" y="960212"/>
            <a:ext cx="3475098" cy="3465554"/>
          </a:xfrm>
          <a:prstGeom prst="rect">
            <a:avLst/>
          </a:prstGeom>
          <a:noFill/>
          <a:ln>
            <a:noFill/>
          </a:ln>
        </p:spPr>
      </p:pic>
      <p:sp>
        <p:nvSpPr>
          <p:cNvPr id="100" name="Google Shape;100;p17"/>
          <p:cNvSpPr/>
          <p:nvPr/>
        </p:nvSpPr>
        <p:spPr>
          <a:xfrm>
            <a:off x="2028583" y="2675403"/>
            <a:ext cx="262200" cy="239575"/>
          </a:xfrm>
          <a:custGeom>
            <a:avLst/>
            <a:gdLst/>
            <a:ahLst/>
            <a:cxnLst/>
            <a:rect l="l" t="t" r="r" b="b"/>
            <a:pathLst>
              <a:path w="10488" h="9583" extrusionOk="0">
                <a:moveTo>
                  <a:pt x="2620" y="679"/>
                </a:moveTo>
                <a:cubicBezTo>
                  <a:pt x="4641" y="-2353"/>
                  <a:pt x="12531" y="6208"/>
                  <a:pt x="9954" y="8785"/>
                </a:cubicBezTo>
                <a:cubicBezTo>
                  <a:pt x="7707" y="11032"/>
                  <a:pt x="2653" y="8070"/>
                  <a:pt x="1076" y="5311"/>
                </a:cubicBezTo>
                <a:cubicBezTo>
                  <a:pt x="244" y="3854"/>
                  <a:pt x="-599" y="1367"/>
                  <a:pt x="690" y="293"/>
                </a:cubicBezTo>
                <a:cubicBezTo>
                  <a:pt x="1698" y="-547"/>
                  <a:pt x="3305" y="650"/>
                  <a:pt x="4550" y="1065"/>
                </a:cubicBezTo>
              </a:path>
            </a:pathLst>
          </a:custGeom>
          <a:noFill/>
          <a:ln w="38100" cap="flat" cmpd="sng">
            <a:solidFill>
              <a:srgbClr val="FF0000"/>
            </a:solidFill>
            <a:prstDash val="solid"/>
            <a:round/>
            <a:headEnd type="none" w="med" len="med"/>
            <a:tailEnd type="none" w="med" len="med"/>
          </a:ln>
        </p:spPr>
      </p:sp>
      <p:cxnSp>
        <p:nvCxnSpPr>
          <p:cNvPr id="101" name="Google Shape;101;p17"/>
          <p:cNvCxnSpPr/>
          <p:nvPr/>
        </p:nvCxnSpPr>
        <p:spPr>
          <a:xfrm rot="10800000" flipH="1">
            <a:off x="2373925" y="2721425"/>
            <a:ext cx="1756200" cy="19200"/>
          </a:xfrm>
          <a:prstGeom prst="straightConnector1">
            <a:avLst/>
          </a:prstGeom>
          <a:noFill/>
          <a:ln w="38100" cap="flat" cmpd="sng">
            <a:solidFill>
              <a:srgbClr val="FF0000"/>
            </a:solidFill>
            <a:prstDash val="solid"/>
            <a:round/>
            <a:headEnd type="stealth" w="med" len="med"/>
            <a:tailEnd type="stealth" w="med" len="med"/>
          </a:ln>
        </p:spPr>
      </p:cxnSp>
      <p:sp>
        <p:nvSpPr>
          <p:cNvPr id="102" name="Google Shape;102;p17"/>
          <p:cNvSpPr/>
          <p:nvPr/>
        </p:nvSpPr>
        <p:spPr>
          <a:xfrm>
            <a:off x="4222357" y="2644125"/>
            <a:ext cx="310650" cy="228325"/>
          </a:xfrm>
          <a:custGeom>
            <a:avLst/>
            <a:gdLst/>
            <a:ahLst/>
            <a:cxnLst/>
            <a:rect l="l" t="t" r="r" b="b"/>
            <a:pathLst>
              <a:path w="12426" h="9133" extrusionOk="0">
                <a:moveTo>
                  <a:pt x="1720" y="1158"/>
                </a:moveTo>
                <a:cubicBezTo>
                  <a:pt x="5080" y="-1082"/>
                  <a:pt x="13948" y="3722"/>
                  <a:pt x="12142" y="7334"/>
                </a:cubicBezTo>
                <a:cubicBezTo>
                  <a:pt x="10300" y="11018"/>
                  <a:pt x="1622" y="8103"/>
                  <a:pt x="176" y="4246"/>
                </a:cubicBezTo>
                <a:cubicBezTo>
                  <a:pt x="-527" y="2372"/>
                  <a:pt x="2420" y="0"/>
                  <a:pt x="4422" y="0"/>
                </a:cubicBezTo>
              </a:path>
            </a:pathLst>
          </a:custGeom>
          <a:noFill/>
          <a:ln w="38100" cap="flat" cmpd="sng">
            <a:solidFill>
              <a:srgbClr val="FF0000"/>
            </a:solidFill>
            <a:prstDash val="solid"/>
            <a:round/>
            <a:headEnd type="none" w="med" len="med"/>
            <a:tailEnd type="none" w="med" len="med"/>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4">
            <a:alphaModFix amt="22000"/>
          </a:blip>
          <a:srcRect l="27056" t="4826" r="26010" b="8824"/>
          <a:stretch/>
        </p:blipFill>
        <p:spPr>
          <a:xfrm>
            <a:off x="32825" y="0"/>
            <a:ext cx="9078350" cy="5143500"/>
          </a:xfrm>
          <a:prstGeom prst="rect">
            <a:avLst/>
          </a:prstGeom>
          <a:noFill/>
          <a:ln w="76200" cap="flat" cmpd="sng">
            <a:solidFill>
              <a:srgbClr val="000000"/>
            </a:solidFill>
            <a:prstDash val="solid"/>
            <a:round/>
            <a:headEnd type="none" w="sm" len="sm"/>
            <a:tailEnd type="none" w="sm" len="sm"/>
          </a:ln>
        </p:spPr>
      </p:pic>
      <p:graphicFrame>
        <p:nvGraphicFramePr>
          <p:cNvPr id="108" name="Google Shape;108;p18"/>
          <p:cNvGraphicFramePr/>
          <p:nvPr/>
        </p:nvGraphicFramePr>
        <p:xfrm>
          <a:off x="150375" y="82025"/>
          <a:ext cx="3000000" cy="3000000"/>
        </p:xfrm>
        <a:graphic>
          <a:graphicData uri="http://schemas.openxmlformats.org/drawingml/2006/table">
            <a:tbl>
              <a:tblPr>
                <a:noFill/>
                <a:tableStyleId>{EA5A0528-C1DF-4C08-B267-68AD2CBE99B5}</a:tableStyleId>
              </a:tblPr>
              <a:tblGrid>
                <a:gridCol w="6221225">
                  <a:extLst>
                    <a:ext uri="{9D8B030D-6E8A-4147-A177-3AD203B41FA5}">
                      <a16:colId xmlns:a16="http://schemas.microsoft.com/office/drawing/2014/main" val="20000"/>
                    </a:ext>
                  </a:extLst>
                </a:gridCol>
              </a:tblGrid>
              <a:tr h="832800">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Mathematical Annotation: Rotation</a:t>
                      </a:r>
                      <a:endParaRPr sz="1500" b="1">
                        <a:solidFill>
                          <a:srgbClr val="333333"/>
                        </a:solidFill>
                        <a:latin typeface="Source Code Pro"/>
                        <a:ea typeface="Source Code Pro"/>
                        <a:cs typeface="Source Code Pro"/>
                        <a:sym typeface="Source Code Pro"/>
                      </a:endParaRPr>
                    </a:p>
                    <a:p>
                      <a:pPr marL="0" lvl="0" indent="0" algn="l" rtl="0">
                        <a:lnSpc>
                          <a:spcPct val="110000"/>
                        </a:lnSpc>
                        <a:spcBef>
                          <a:spcPts val="0"/>
                        </a:spcBef>
                        <a:spcAft>
                          <a:spcPts val="0"/>
                        </a:spcAft>
                        <a:buNone/>
                      </a:pPr>
                      <a:r>
                        <a:rPr lang="en" sz="1200">
                          <a:solidFill>
                            <a:srgbClr val="333333"/>
                          </a:solidFill>
                          <a:latin typeface="Source Code Pro"/>
                          <a:ea typeface="Source Code Pro"/>
                          <a:cs typeface="Source Code Pro"/>
                          <a:sym typeface="Source Code Pro"/>
                        </a:rPr>
                        <a:t>On a picture/screenshot of your final draft, highlight a rotation.  Add detail to show how you know it is a rotation. </a:t>
                      </a:r>
                      <a:r>
                        <a:rPr lang="en" sz="1500">
                          <a:solidFill>
                            <a:srgbClr val="333333"/>
                          </a:solidFill>
                          <a:latin typeface="Source Code Pro"/>
                          <a:ea typeface="Source Code Pro"/>
                          <a:cs typeface="Source Code Pro"/>
                          <a:sym typeface="Source Code Pro"/>
                        </a:rPr>
                        <a:t>  </a:t>
                      </a:r>
                      <a:endParaRPr sz="15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3996175">
                <a:tc>
                  <a:txBody>
                    <a:bodyPr/>
                    <a:lstStyle/>
                    <a:p>
                      <a:pPr marL="0" lvl="0" indent="0" algn="l" rtl="0">
                        <a:spcBef>
                          <a:spcPts val="0"/>
                        </a:spcBef>
                        <a:spcAft>
                          <a:spcPts val="0"/>
                        </a:spcAft>
                        <a:buNone/>
                      </a:pPr>
                      <a:endParaRPr sz="12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graphicFrame>
        <p:nvGraphicFramePr>
          <p:cNvPr id="109" name="Google Shape;109;p18"/>
          <p:cNvGraphicFramePr/>
          <p:nvPr/>
        </p:nvGraphicFramePr>
        <p:xfrm>
          <a:off x="6514950" y="82025"/>
          <a:ext cx="3000000" cy="3000000"/>
        </p:xfrm>
        <a:graphic>
          <a:graphicData uri="http://schemas.openxmlformats.org/drawingml/2006/table">
            <a:tbl>
              <a:tblPr>
                <a:noFill/>
                <a:tableStyleId>{EA5A0528-C1DF-4C08-B267-68AD2CBE99B5}</a:tableStyleId>
              </a:tblPr>
              <a:tblGrid>
                <a:gridCol w="2428325">
                  <a:extLst>
                    <a:ext uri="{9D8B030D-6E8A-4147-A177-3AD203B41FA5}">
                      <a16:colId xmlns:a16="http://schemas.microsoft.com/office/drawing/2014/main" val="20000"/>
                    </a:ext>
                  </a:extLst>
                </a:gridCol>
              </a:tblGrid>
              <a:tr h="2005225">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Mathematical Description: Rotation</a:t>
                      </a:r>
                      <a:endParaRPr sz="1500" b="1">
                        <a:solidFill>
                          <a:srgbClr val="333333"/>
                        </a:solidFill>
                        <a:latin typeface="Source Code Pro"/>
                        <a:ea typeface="Source Code Pro"/>
                        <a:cs typeface="Source Code Pro"/>
                        <a:sym typeface="Source Code Pro"/>
                      </a:endParaRPr>
                    </a:p>
                    <a:p>
                      <a:pPr marL="0" lvl="0" indent="0" algn="l" rtl="0">
                        <a:lnSpc>
                          <a:spcPct val="110000"/>
                        </a:lnSpc>
                        <a:spcBef>
                          <a:spcPts val="0"/>
                        </a:spcBef>
                        <a:spcAft>
                          <a:spcPts val="0"/>
                        </a:spcAft>
                        <a:buNone/>
                      </a:pPr>
                      <a:r>
                        <a:rPr lang="en" sz="1200">
                          <a:solidFill>
                            <a:srgbClr val="333333"/>
                          </a:solidFill>
                          <a:latin typeface="Source Code Pro"/>
                          <a:ea typeface="Source Code Pro"/>
                          <a:cs typeface="Source Code Pro"/>
                          <a:sym typeface="Source Code Pro"/>
                        </a:rPr>
                        <a:t>Write a precise and mathematical description of the rotation above. Explain how you know it is an accurate rotation.</a:t>
                      </a:r>
                      <a:endParaRPr sz="12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2869125">
                <a:tc>
                  <a:txBody>
                    <a:bodyPr/>
                    <a:lstStyle/>
                    <a:p>
                      <a:pPr marL="0" lvl="0" indent="0" algn="l" rtl="0">
                        <a:spcBef>
                          <a:spcPts val="0"/>
                        </a:spcBef>
                        <a:spcAft>
                          <a:spcPts val="0"/>
                        </a:spcAft>
                        <a:buNone/>
                      </a:pPr>
                      <a:r>
                        <a:rPr lang="en" sz="1200">
                          <a:latin typeface="Alegreya"/>
                          <a:ea typeface="Alegreya"/>
                          <a:cs typeface="Alegreya"/>
                          <a:sym typeface="Alegreya"/>
                        </a:rPr>
                        <a:t>There is rotational symmetry in the outer ring of the piece which involves many small uniform half ovals.</a:t>
                      </a:r>
                      <a:endParaRPr sz="12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pic>
        <p:nvPicPr>
          <p:cNvPr id="110" name="Google Shape;110;p18"/>
          <p:cNvPicPr preferRelativeResize="0"/>
          <p:nvPr/>
        </p:nvPicPr>
        <p:blipFill rotWithShape="1">
          <a:blip r:embed="rId5">
            <a:alphaModFix/>
          </a:blip>
          <a:srcRect l="3777" t="19132" r="5420" b="12951"/>
          <a:stretch/>
        </p:blipFill>
        <p:spPr>
          <a:xfrm>
            <a:off x="1523439" y="960212"/>
            <a:ext cx="3475098" cy="3465554"/>
          </a:xfrm>
          <a:prstGeom prst="rect">
            <a:avLst/>
          </a:prstGeom>
          <a:noFill/>
          <a:ln>
            <a:noFill/>
          </a:ln>
        </p:spPr>
      </p:pic>
      <p:cxnSp>
        <p:nvCxnSpPr>
          <p:cNvPr id="111" name="Google Shape;111;p18"/>
          <p:cNvCxnSpPr/>
          <p:nvPr/>
        </p:nvCxnSpPr>
        <p:spPr>
          <a:xfrm>
            <a:off x="1843175" y="1061500"/>
            <a:ext cx="260700" cy="260700"/>
          </a:xfrm>
          <a:prstGeom prst="straightConnector1">
            <a:avLst/>
          </a:prstGeom>
          <a:noFill/>
          <a:ln w="38100" cap="flat" cmpd="sng">
            <a:solidFill>
              <a:srgbClr val="FF0000"/>
            </a:solidFill>
            <a:prstDash val="solid"/>
            <a:round/>
            <a:headEnd type="none" w="med" len="med"/>
            <a:tailEnd type="triangle" w="med" len="med"/>
          </a:ln>
        </p:spPr>
      </p:cxnSp>
      <p:cxnSp>
        <p:nvCxnSpPr>
          <p:cNvPr id="112" name="Google Shape;112;p18"/>
          <p:cNvCxnSpPr/>
          <p:nvPr/>
        </p:nvCxnSpPr>
        <p:spPr>
          <a:xfrm>
            <a:off x="1582475" y="1377950"/>
            <a:ext cx="299400" cy="23370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pic>
        <p:nvPicPr>
          <p:cNvPr id="117" name="Google Shape;117;p19"/>
          <p:cNvPicPr preferRelativeResize="0"/>
          <p:nvPr/>
        </p:nvPicPr>
        <p:blipFill rotWithShape="1">
          <a:blip r:embed="rId4">
            <a:alphaModFix amt="22000"/>
          </a:blip>
          <a:srcRect l="27056" t="4826" r="26010" b="8824"/>
          <a:stretch/>
        </p:blipFill>
        <p:spPr>
          <a:xfrm>
            <a:off x="32825" y="0"/>
            <a:ext cx="9078350" cy="5143500"/>
          </a:xfrm>
          <a:prstGeom prst="rect">
            <a:avLst/>
          </a:prstGeom>
          <a:noFill/>
          <a:ln w="76200" cap="flat" cmpd="sng">
            <a:solidFill>
              <a:srgbClr val="000000"/>
            </a:solidFill>
            <a:prstDash val="solid"/>
            <a:round/>
            <a:headEnd type="none" w="sm" len="sm"/>
            <a:tailEnd type="none" w="sm" len="sm"/>
          </a:ln>
        </p:spPr>
      </p:pic>
      <p:graphicFrame>
        <p:nvGraphicFramePr>
          <p:cNvPr id="118" name="Google Shape;118;p19"/>
          <p:cNvGraphicFramePr/>
          <p:nvPr/>
        </p:nvGraphicFramePr>
        <p:xfrm>
          <a:off x="150375" y="82025"/>
          <a:ext cx="5014225" cy="2684927"/>
        </p:xfrm>
        <a:graphic>
          <a:graphicData uri="http://schemas.openxmlformats.org/drawingml/2006/table">
            <a:tbl>
              <a:tblPr>
                <a:noFill/>
                <a:tableStyleId>{EA5A0528-C1DF-4C08-B267-68AD2CBE99B5}</a:tableStyleId>
              </a:tblPr>
              <a:tblGrid>
                <a:gridCol w="5014225">
                  <a:extLst>
                    <a:ext uri="{9D8B030D-6E8A-4147-A177-3AD203B41FA5}">
                      <a16:colId xmlns:a16="http://schemas.microsoft.com/office/drawing/2014/main" val="20000"/>
                    </a:ext>
                  </a:extLst>
                </a:gridCol>
              </a:tblGrid>
              <a:tr h="419875">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YAY!!!! Almost Done!!!</a:t>
                      </a:r>
                      <a:endParaRPr sz="1500">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2263825">
                <a:tc>
                  <a:txBody>
                    <a:bodyPr/>
                    <a:lstStyle/>
                    <a:p>
                      <a:pPr marL="0" lvl="0" indent="0" algn="l" rtl="0">
                        <a:spcBef>
                          <a:spcPts val="0"/>
                        </a:spcBef>
                        <a:spcAft>
                          <a:spcPts val="0"/>
                        </a:spcAft>
                        <a:buNone/>
                      </a:pPr>
                      <a:endParaRPr sz="1200">
                        <a:latin typeface="Alegreya"/>
                        <a:ea typeface="Alegreya"/>
                        <a:cs typeface="Alegreya"/>
                        <a:sym typeface="Alegreya"/>
                      </a:endParaRPr>
                    </a:p>
                    <a:p>
                      <a:pPr marL="0" lvl="0" indent="0" algn="l" rtl="0">
                        <a:spcBef>
                          <a:spcPts val="0"/>
                        </a:spcBef>
                        <a:spcAft>
                          <a:spcPts val="0"/>
                        </a:spcAft>
                        <a:buNone/>
                      </a:pPr>
                      <a:r>
                        <a:rPr lang="en" sz="1700">
                          <a:latin typeface="Alegreya"/>
                          <a:ea typeface="Alegreya"/>
                          <a:cs typeface="Alegreya"/>
                          <a:sym typeface="Alegreya"/>
                        </a:rPr>
                        <a:t>Double-check your work.</a:t>
                      </a:r>
                      <a:endParaRPr sz="1700">
                        <a:latin typeface="Alegreya"/>
                        <a:ea typeface="Alegreya"/>
                        <a:cs typeface="Alegreya"/>
                        <a:sym typeface="Alegreya"/>
                      </a:endParaRPr>
                    </a:p>
                    <a:p>
                      <a:pPr marL="0" lvl="0" indent="0" algn="l" rtl="0">
                        <a:spcBef>
                          <a:spcPts val="0"/>
                        </a:spcBef>
                        <a:spcAft>
                          <a:spcPts val="0"/>
                        </a:spcAft>
                        <a:buNone/>
                      </a:pPr>
                      <a:endParaRPr sz="1700">
                        <a:latin typeface="Alegreya"/>
                        <a:ea typeface="Alegreya"/>
                        <a:cs typeface="Alegreya"/>
                        <a:sym typeface="Alegreya"/>
                      </a:endParaRPr>
                    </a:p>
                    <a:p>
                      <a:pPr marL="0" lvl="0" indent="0" algn="l" rtl="0">
                        <a:spcBef>
                          <a:spcPts val="0"/>
                        </a:spcBef>
                        <a:spcAft>
                          <a:spcPts val="0"/>
                        </a:spcAft>
                        <a:buNone/>
                      </a:pPr>
                      <a:r>
                        <a:rPr lang="en" sz="1700">
                          <a:latin typeface="Alegreya"/>
                          <a:ea typeface="Alegreya"/>
                          <a:cs typeface="Alegreya"/>
                          <a:sym typeface="Alegreya"/>
                        </a:rPr>
                        <a:t>Add more slides if you want to show more photos of your work.</a:t>
                      </a:r>
                      <a:endParaRPr sz="1700">
                        <a:latin typeface="Alegreya"/>
                        <a:ea typeface="Alegreya"/>
                        <a:cs typeface="Alegreya"/>
                        <a:sym typeface="Alegreya"/>
                      </a:endParaRPr>
                    </a:p>
                    <a:p>
                      <a:pPr marL="0" lvl="0" indent="0" algn="l" rtl="0">
                        <a:spcBef>
                          <a:spcPts val="0"/>
                        </a:spcBef>
                        <a:spcAft>
                          <a:spcPts val="0"/>
                        </a:spcAft>
                        <a:buNone/>
                      </a:pPr>
                      <a:endParaRPr sz="1700">
                        <a:latin typeface="Alegreya"/>
                        <a:ea typeface="Alegreya"/>
                        <a:cs typeface="Alegreya"/>
                        <a:sym typeface="Alegreya"/>
                      </a:endParaRPr>
                    </a:p>
                    <a:p>
                      <a:pPr marL="0" lvl="0" indent="0" algn="l" rtl="0">
                        <a:spcBef>
                          <a:spcPts val="0"/>
                        </a:spcBef>
                        <a:spcAft>
                          <a:spcPts val="0"/>
                        </a:spcAft>
                        <a:buNone/>
                      </a:pPr>
                      <a:r>
                        <a:rPr lang="en" sz="1700">
                          <a:latin typeface="Alegreya"/>
                          <a:ea typeface="Alegreya"/>
                          <a:cs typeface="Alegreya"/>
                          <a:sym typeface="Alegreya"/>
                        </a:rPr>
                        <a:t>If you want to annotate additional transformations, copy the slides.  Show what you know!</a:t>
                      </a:r>
                      <a:endParaRPr sz="17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graphicFrame>
        <p:nvGraphicFramePr>
          <p:cNvPr id="119" name="Google Shape;119;p19"/>
          <p:cNvGraphicFramePr/>
          <p:nvPr/>
        </p:nvGraphicFramePr>
        <p:xfrm>
          <a:off x="150375" y="2897463"/>
          <a:ext cx="2224625" cy="2133042"/>
        </p:xfrm>
        <a:graphic>
          <a:graphicData uri="http://schemas.openxmlformats.org/drawingml/2006/table">
            <a:tbl>
              <a:tblPr>
                <a:noFill/>
                <a:tableStyleId>{EA5A0528-C1DF-4C08-B267-68AD2CBE99B5}</a:tableStyleId>
              </a:tblPr>
              <a:tblGrid>
                <a:gridCol w="2224625">
                  <a:extLst>
                    <a:ext uri="{9D8B030D-6E8A-4147-A177-3AD203B41FA5}">
                      <a16:colId xmlns:a16="http://schemas.microsoft.com/office/drawing/2014/main" val="20000"/>
                    </a:ext>
                  </a:extLst>
                </a:gridCol>
              </a:tblGrid>
              <a:tr h="1023550">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Do you want to try to submit your artwork for publication? </a:t>
                      </a:r>
                      <a:endParaRPr sz="1500" b="1">
                        <a:solidFill>
                          <a:srgbClr val="333333"/>
                        </a:solidFill>
                        <a:latin typeface="Source Code Pro"/>
                        <a:ea typeface="Source Code Pro"/>
                        <a:cs typeface="Source Code Pro"/>
                        <a:sym typeface="Source Code Pro"/>
                      </a:endParaRPr>
                    </a:p>
                    <a:p>
                      <a:pPr marL="0" lvl="0" indent="0" algn="l" rtl="0">
                        <a:lnSpc>
                          <a:spcPct val="110000"/>
                        </a:lnSpc>
                        <a:spcBef>
                          <a:spcPts val="0"/>
                        </a:spcBef>
                        <a:spcAft>
                          <a:spcPts val="0"/>
                        </a:spcAft>
                        <a:buNone/>
                      </a:pPr>
                      <a:r>
                        <a:rPr lang="en" sz="1500" b="1" i="1">
                          <a:solidFill>
                            <a:srgbClr val="333333"/>
                          </a:solidFill>
                          <a:latin typeface="Source Code Pro"/>
                          <a:ea typeface="Source Code Pro"/>
                          <a:cs typeface="Source Code Pro"/>
                          <a:sym typeface="Source Code Pro"/>
                        </a:rPr>
                        <a:t>Yes or No</a:t>
                      </a:r>
                      <a:endParaRPr sz="1500" i="1">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706100">
                <a:tc>
                  <a:txBody>
                    <a:bodyPr/>
                    <a:lstStyle/>
                    <a:p>
                      <a:pPr marL="0" lvl="0" indent="0" algn="l" rtl="0">
                        <a:spcBef>
                          <a:spcPts val="0"/>
                        </a:spcBef>
                        <a:spcAft>
                          <a:spcPts val="0"/>
                        </a:spcAft>
                        <a:buNone/>
                      </a:pPr>
                      <a:r>
                        <a:rPr lang="en" sz="1200">
                          <a:latin typeface="Alegreya"/>
                          <a:ea typeface="Alegreya"/>
                          <a:cs typeface="Alegreya"/>
                          <a:sym typeface="Alegreya"/>
                        </a:rPr>
                        <a:t>Yes if I clean it up and add some color.</a:t>
                      </a:r>
                      <a:endParaRPr sz="12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pic>
        <p:nvPicPr>
          <p:cNvPr id="120" name="Google Shape;120;p19"/>
          <p:cNvPicPr preferRelativeResize="0"/>
          <p:nvPr/>
        </p:nvPicPr>
        <p:blipFill>
          <a:blip r:embed="rId5">
            <a:alphaModFix/>
          </a:blip>
          <a:stretch>
            <a:fillRect/>
          </a:stretch>
        </p:blipFill>
        <p:spPr>
          <a:xfrm>
            <a:off x="5344875" y="82025"/>
            <a:ext cx="3578276" cy="2683700"/>
          </a:xfrm>
          <a:prstGeom prst="rect">
            <a:avLst/>
          </a:prstGeom>
          <a:noFill/>
          <a:ln w="38100" cap="flat" cmpd="sng">
            <a:solidFill>
              <a:srgbClr val="000000"/>
            </a:solidFill>
            <a:prstDash val="solid"/>
            <a:round/>
            <a:headEnd type="none" w="sm" len="sm"/>
            <a:tailEnd type="none" w="sm" len="sm"/>
          </a:ln>
        </p:spPr>
      </p:pic>
      <p:graphicFrame>
        <p:nvGraphicFramePr>
          <p:cNvPr id="121" name="Google Shape;121;p19"/>
          <p:cNvGraphicFramePr/>
          <p:nvPr/>
        </p:nvGraphicFramePr>
        <p:xfrm>
          <a:off x="2596325" y="2897463"/>
          <a:ext cx="6326825" cy="2127200"/>
        </p:xfrm>
        <a:graphic>
          <a:graphicData uri="http://schemas.openxmlformats.org/drawingml/2006/table">
            <a:tbl>
              <a:tblPr>
                <a:noFill/>
                <a:tableStyleId>{EA5A0528-C1DF-4C08-B267-68AD2CBE99B5}</a:tableStyleId>
              </a:tblPr>
              <a:tblGrid>
                <a:gridCol w="6326825">
                  <a:extLst>
                    <a:ext uri="{9D8B030D-6E8A-4147-A177-3AD203B41FA5}">
                      <a16:colId xmlns:a16="http://schemas.microsoft.com/office/drawing/2014/main" val="20000"/>
                    </a:ext>
                  </a:extLst>
                </a:gridCol>
              </a:tblGrid>
              <a:tr h="851325">
                <a:tc>
                  <a:txBody>
                    <a:bodyPr/>
                    <a:lstStyle/>
                    <a:p>
                      <a:pPr marL="0" lvl="0" indent="0" algn="l" rtl="0">
                        <a:lnSpc>
                          <a:spcPct val="110000"/>
                        </a:lnSpc>
                        <a:spcBef>
                          <a:spcPts val="0"/>
                        </a:spcBef>
                        <a:spcAft>
                          <a:spcPts val="0"/>
                        </a:spcAft>
                        <a:buNone/>
                      </a:pPr>
                      <a:r>
                        <a:rPr lang="en" sz="1500" b="1">
                          <a:solidFill>
                            <a:srgbClr val="333333"/>
                          </a:solidFill>
                          <a:latin typeface="Source Code Pro"/>
                          <a:ea typeface="Source Code Pro"/>
                          <a:cs typeface="Source Code Pro"/>
                          <a:sym typeface="Source Code Pro"/>
                        </a:rPr>
                        <a:t>What suggestions do you have for improving this project in the future?</a:t>
                      </a:r>
                      <a:endParaRPr sz="1500" b="1">
                        <a:solidFill>
                          <a:srgbClr val="333333"/>
                        </a:solidFill>
                        <a:latin typeface="Source Code Pro"/>
                        <a:ea typeface="Source Code Pro"/>
                        <a:cs typeface="Source Code Pro"/>
                        <a:sym typeface="Source Code Pro"/>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gradFill>
                      <a:gsLst>
                        <a:gs pos="0">
                          <a:srgbClr val="DDDDDD"/>
                        </a:gs>
                        <a:gs pos="100000">
                          <a:srgbClr val="919191"/>
                        </a:gs>
                      </a:gsLst>
                      <a:lin ang="5400012" scaled="0"/>
                    </a:gradFill>
                  </a:tcPr>
                </a:tc>
                <a:extLst>
                  <a:ext uri="{0D108BD9-81ED-4DB2-BD59-A6C34878D82A}">
                    <a16:rowId xmlns:a16="http://schemas.microsoft.com/office/drawing/2014/main" val="10000"/>
                  </a:ext>
                </a:extLst>
              </a:tr>
              <a:tr h="1275875">
                <a:tc>
                  <a:txBody>
                    <a:bodyPr/>
                    <a:lstStyle/>
                    <a:p>
                      <a:pPr marL="0" lvl="0" indent="0" algn="l" rtl="0">
                        <a:spcBef>
                          <a:spcPts val="0"/>
                        </a:spcBef>
                        <a:spcAft>
                          <a:spcPts val="0"/>
                        </a:spcAft>
                        <a:buNone/>
                      </a:pPr>
                      <a:r>
                        <a:rPr lang="en" sz="1200">
                          <a:latin typeface="Alegreya"/>
                          <a:ea typeface="Alegreya"/>
                          <a:cs typeface="Alegreya"/>
                          <a:sym typeface="Alegreya"/>
                        </a:rPr>
                        <a:t>I had a hard time pinning down exactly what I wanted to do and what I wanted my final draft to look like, a more detailed organizer towards the beginning might have helped but my project came out how I wanted regardless of how organized I was so I’m not sure.</a:t>
                      </a:r>
                      <a:endParaRPr sz="1200">
                        <a:latin typeface="Alegreya"/>
                        <a:ea typeface="Alegreya"/>
                        <a:cs typeface="Alegreya"/>
                        <a:sym typeface="Alegreya"/>
                      </a:endParaRPr>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854</Words>
  <Application>Microsoft Office PowerPoint</Application>
  <PresentationFormat>On-screen Show (16:9)</PresentationFormat>
  <Paragraphs>44</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Source Code Pro</vt:lpstr>
      <vt:lpstr>Alegreya</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Davis, Ryan W</dc:creator>
  <cp:lastModifiedBy>Davis, Ryan W</cp:lastModifiedBy>
  <cp:revision>1</cp:revision>
  <dcterms:modified xsi:type="dcterms:W3CDTF">2021-01-31T19:23:34Z</dcterms:modified>
</cp:coreProperties>
</file>